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d48029d0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d48029d0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d789f1fe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d789f1fe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d48029d0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d48029d0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95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6fcc1cff6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6fcc1cff6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d48029d0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d48029d0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d48029d0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d48029d0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5f4ba44f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5f4ba44f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d48029d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d48029d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5f4ba44f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5f4ba44f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theperfclub.com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theperfclub.com/docs-category/program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theperfclub.com/entrainements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theperfclub.com/fatigue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theperfclub.com/charge/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theperfclub.com/contact/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5984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800"/>
              <a:t>S’entraîner mieux pour gagner plus</a:t>
            </a:r>
            <a:endParaRPr sz="3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55850" y="3790375"/>
            <a:ext cx="8832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FFFFFF"/>
                </a:solidFill>
              </a:rPr>
              <a:t>ThePerfClub permet aux coachs et aux athlètes de s’entraîner mieux à l’aide de données de performance sur la charge d’entraînement et le niveau de forme.</a:t>
            </a:r>
            <a:endParaRPr sz="21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2376" y="267900"/>
            <a:ext cx="2519248" cy="251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ctrTitle"/>
          </p:nvPr>
        </p:nvSpPr>
        <p:spPr>
          <a:xfrm>
            <a:off x="311708" y="185192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hlinkClick r:id="rId3"/>
              </a:rPr>
              <a:t>ThePerfClub.com</a:t>
            </a:r>
            <a:endParaRPr/>
          </a:p>
        </p:txBody>
      </p:sp>
      <p:sp>
        <p:nvSpPr>
          <p:cNvPr id="136" name="Google Shape;136;p22"/>
          <p:cNvSpPr txBox="1"/>
          <p:nvPr>
            <p:ph idx="1" type="subTitle"/>
          </p:nvPr>
        </p:nvSpPr>
        <p:spPr>
          <a:xfrm>
            <a:off x="311700" y="206887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rgbClr val="FFFFFF"/>
                </a:solidFill>
              </a:rPr>
              <a:t>Entraînez-vous mieux</a:t>
            </a:r>
            <a:endParaRPr sz="27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3605" y="628752"/>
            <a:ext cx="1356798" cy="13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highlight>
                  <a:schemeClr val="dk1"/>
                </a:highlight>
              </a:rPr>
              <a:t>Problématique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848325" y="1152475"/>
            <a:ext cx="7758300" cy="41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Il faut s’entraîner pour augmenter ses performances, mais il est possible d’abuser des bonnes choses : </a:t>
            </a:r>
            <a:r>
              <a:rPr lang="fr" sz="1600">
                <a:solidFill>
                  <a:schemeClr val="dk1"/>
                </a:solidFill>
                <a:highlight>
                  <a:srgbClr val="DC1800"/>
                </a:highlight>
                <a:latin typeface="Roboto"/>
                <a:ea typeface="Roboto"/>
                <a:cs typeface="Roboto"/>
                <a:sym typeface="Roboto"/>
              </a:rPr>
              <a:t>trop s’entraîner nuit autant à la performance qu’un manque d’entraînement</a:t>
            </a:r>
            <a:r>
              <a:rPr lang="fr" sz="16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Voici une approche pour trouver l’équilibre entre le surentraînement et ne pas en faire assez en laissant des gains de performance non réalisés sur la table. 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fr" sz="1600">
                <a:solidFill>
                  <a:schemeClr val="dk1"/>
                </a:solidFill>
                <a:highlight>
                  <a:srgbClr val="DC1800"/>
                </a:highlight>
              </a:rPr>
              <a:t>Même les meilleurs</a:t>
            </a:r>
            <a:r>
              <a:rPr lang="fr" sz="1600">
                <a:solidFill>
                  <a:srgbClr val="DC1800"/>
                </a:solidFill>
              </a:rPr>
              <a:t> </a:t>
            </a:r>
            <a:r>
              <a:rPr lang="fr" sz="1600">
                <a:solidFill>
                  <a:srgbClr val="FFFFFF"/>
                </a:solidFill>
              </a:rPr>
              <a:t>sont susceptibles de faire du surentraînement et de mal interpréter les pics de forme physique.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fr" sz="1600">
                <a:solidFill>
                  <a:srgbClr val="FFFFFF"/>
                </a:solidFill>
              </a:rPr>
              <a:t>Les coachs sont confrontés au défi d'évaluer l’état de forme et les programmes d'entraînement de </a:t>
            </a:r>
            <a:r>
              <a:rPr lang="fr" sz="1600">
                <a:solidFill>
                  <a:schemeClr val="dk1"/>
                </a:solidFill>
                <a:highlight>
                  <a:srgbClr val="DC1800"/>
                </a:highlight>
              </a:rPr>
              <a:t>10, 20 ou 50 athlètes à la fois</a:t>
            </a:r>
            <a:r>
              <a:rPr lang="fr" sz="1600">
                <a:solidFill>
                  <a:srgbClr val="FFFFFF"/>
                </a:solidFill>
              </a:rPr>
              <a:t>.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fr" sz="1600">
                <a:solidFill>
                  <a:srgbClr val="FFFFFF"/>
                </a:solidFill>
              </a:rPr>
              <a:t>L’impact des </a:t>
            </a:r>
            <a:r>
              <a:rPr lang="fr" sz="1600">
                <a:solidFill>
                  <a:schemeClr val="dk1"/>
                </a:solidFill>
                <a:highlight>
                  <a:srgbClr val="DC1800"/>
                </a:highlight>
              </a:rPr>
              <a:t>stresseurs hors entraînement</a:t>
            </a:r>
            <a:r>
              <a:rPr lang="fr" sz="1600">
                <a:solidFill>
                  <a:srgbClr val="FFFFFF"/>
                </a:solidFill>
              </a:rPr>
              <a:t> est souvent négligé (sommeil, alimentation, stress…)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147900" y="2218925"/>
            <a:ext cx="9291900" cy="2964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ThePerfClub est une plateforme</a:t>
            </a:r>
            <a:r>
              <a:rPr lang="fr">
                <a:solidFill>
                  <a:srgbClr val="FFFFFF"/>
                </a:solidFill>
              </a:rPr>
              <a:t> d'</a:t>
            </a:r>
            <a:r>
              <a:rPr lang="fr">
                <a:solidFill>
                  <a:schemeClr val="dk1"/>
                </a:solidFill>
                <a:highlight>
                  <a:srgbClr val="DC1800"/>
                </a:highlight>
              </a:rPr>
              <a:t>optimisation des performances</a:t>
            </a:r>
            <a:r>
              <a:rPr lang="fr">
                <a:solidFill>
                  <a:srgbClr val="FFFFFF"/>
                </a:solidFill>
              </a:rPr>
              <a:t> qui fournit des informations personnalisées sur les programmes d’entraînement et le ressenti des athlètes.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highlight>
                  <a:srgbClr val="DC1800"/>
                </a:highlight>
              </a:rPr>
              <a:t>PERFORMANCE = FITNESS - FATIGUE</a:t>
            </a:r>
            <a:endParaRPr sz="2000">
              <a:solidFill>
                <a:schemeClr val="dk1"/>
              </a:solidFill>
              <a:highlight>
                <a:srgbClr val="DC18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DC1800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fr">
                <a:solidFill>
                  <a:srgbClr val="FFFFFF"/>
                </a:solidFill>
                <a:highlight>
                  <a:srgbClr val="DC1800"/>
                </a:highlight>
              </a:rPr>
              <a:t>Performance</a:t>
            </a:r>
            <a:r>
              <a:rPr lang="fr">
                <a:solidFill>
                  <a:schemeClr val="lt1"/>
                </a:solidFill>
              </a:rPr>
              <a:t> : ajuster les séances selon la forme du jour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fr">
                <a:solidFill>
                  <a:srgbClr val="FFFFFF"/>
                </a:solidFill>
                <a:highlight>
                  <a:srgbClr val="DC1800"/>
                </a:highlight>
              </a:rPr>
              <a:t>Fitness</a:t>
            </a:r>
            <a:r>
              <a:rPr lang="fr">
                <a:solidFill>
                  <a:schemeClr val="lt1"/>
                </a:solidFill>
              </a:rPr>
              <a:t> : gérer la forme </a:t>
            </a:r>
            <a:r>
              <a:rPr lang="fr">
                <a:solidFill>
                  <a:schemeClr val="lt1"/>
                </a:solidFill>
              </a:rPr>
              <a:t>pour encaisser les entraînements et performer au bon moment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fr">
                <a:solidFill>
                  <a:srgbClr val="FFFFFF"/>
                </a:solidFill>
                <a:highlight>
                  <a:srgbClr val="DC1800"/>
                </a:highlight>
              </a:rPr>
              <a:t>Fatigue</a:t>
            </a:r>
            <a:r>
              <a:rPr lang="fr">
                <a:solidFill>
                  <a:schemeClr val="lt1"/>
                </a:solidFill>
              </a:rPr>
              <a:t> : gérer la charge </a:t>
            </a:r>
            <a:r>
              <a:rPr lang="fr">
                <a:solidFill>
                  <a:schemeClr val="lt1"/>
                </a:solidFill>
              </a:rPr>
              <a:t>pour éviter les blessures dues au sur-entraînement et au sous-entraînement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  <a:highlight>
                  <a:srgbClr val="FFFFFF"/>
                </a:highlight>
              </a:rPr>
              <a:t>Ap</a:t>
            </a:r>
            <a:r>
              <a:rPr lang="fr">
                <a:solidFill>
                  <a:srgbClr val="000000"/>
                </a:solidFill>
                <a:highlight>
                  <a:srgbClr val="FFFFFF"/>
                </a:highlight>
              </a:rPr>
              <a:t>erçu : </a:t>
            </a:r>
            <a:endParaRPr>
              <a:highlight>
                <a:srgbClr val="DC18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-147900" y="-111250"/>
            <a:ext cx="4725000" cy="5294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945775"/>
            <a:ext cx="380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</a:rPr>
              <a:t>Outil de planification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870625"/>
            <a:ext cx="3701700" cy="24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lt1"/>
                </a:solidFill>
              </a:rPr>
              <a:t>Création et partage de programmes pour avoir des données qui facilitent </a:t>
            </a:r>
            <a:r>
              <a:rPr b="1" lang="fr" sz="1400">
                <a:solidFill>
                  <a:srgbClr val="DC1800"/>
                </a:solidFill>
              </a:rPr>
              <a:t>l’individualisation</a:t>
            </a:r>
            <a:endParaRPr b="1" sz="1400">
              <a:solidFill>
                <a:srgbClr val="DC1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DC1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lt1"/>
                </a:solidFill>
              </a:rPr>
              <a:t>=&gt; Analyses et recommandations </a:t>
            </a:r>
            <a:r>
              <a:rPr b="1" lang="fr" sz="1400">
                <a:solidFill>
                  <a:srgbClr val="DC1800"/>
                </a:solidFill>
              </a:rPr>
              <a:t>automatiques</a:t>
            </a:r>
            <a:endParaRPr b="1" sz="1400">
              <a:solidFill>
                <a:srgbClr val="DC1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DC1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 u="sng">
                <a:solidFill>
                  <a:schemeClr val="dk1"/>
                </a:solidFill>
                <a:highlight>
                  <a:srgbClr val="DC18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 SAVOIR PLUS</a:t>
            </a:r>
            <a:endParaRPr b="1" sz="1600">
              <a:solidFill>
                <a:schemeClr val="dk1"/>
              </a:solidFill>
              <a:highlight>
                <a:srgbClr val="DC18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DC1800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4525" y="4283524"/>
            <a:ext cx="829476" cy="8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4349" y="186913"/>
            <a:ext cx="4399526" cy="191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1325" y="2104050"/>
            <a:ext cx="3185575" cy="29378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6950"/>
            <a:ext cx="193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0000"/>
                </a:solidFill>
                <a:highlight>
                  <a:srgbClr val="FFFFFF"/>
                </a:highlight>
              </a:rPr>
              <a:t>Solutions </a:t>
            </a:r>
            <a:endParaRPr sz="22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-153000" y="-58900"/>
            <a:ext cx="4725000" cy="5294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945775"/>
            <a:ext cx="418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</a:rPr>
              <a:t>Optimisation des séances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2146700"/>
            <a:ext cx="3227400" cy="25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lt1"/>
                </a:solidFill>
              </a:rPr>
              <a:t>Autorégulation </a:t>
            </a:r>
            <a:r>
              <a:rPr b="1" lang="fr" sz="1400">
                <a:solidFill>
                  <a:srgbClr val="DC1800"/>
                </a:solidFill>
              </a:rPr>
              <a:t>en fonction </a:t>
            </a:r>
            <a:endParaRPr b="1" sz="1400">
              <a:solidFill>
                <a:srgbClr val="DC1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rgbClr val="DC1800"/>
                </a:solidFill>
              </a:rPr>
              <a:t>de la forme du jour </a:t>
            </a:r>
            <a:r>
              <a:rPr b="1" lang="fr" sz="1400">
                <a:solidFill>
                  <a:schemeClr val="dk1"/>
                </a:solidFill>
              </a:rPr>
              <a:t>: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DC1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lt1"/>
                </a:solidFill>
              </a:rPr>
              <a:t>Permet au coach d’ajuster la charge quotidienne (si besoin) et savoir quand performer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 u="sng">
                <a:solidFill>
                  <a:schemeClr val="dk1"/>
                </a:solidFill>
                <a:highlight>
                  <a:srgbClr val="DC18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 SAVOIR PLUS</a:t>
            </a:r>
            <a:endParaRPr b="1" sz="1600">
              <a:solidFill>
                <a:schemeClr val="dk1"/>
              </a:solidFill>
              <a:highlight>
                <a:srgbClr val="DC18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DC1800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4525" y="4283524"/>
            <a:ext cx="829476" cy="8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7975" y="958538"/>
            <a:ext cx="4450949" cy="32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6950"/>
            <a:ext cx="193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0000"/>
                </a:solidFill>
                <a:highlight>
                  <a:srgbClr val="FFFFFF"/>
                </a:highlight>
              </a:rPr>
              <a:t>Solutions </a:t>
            </a:r>
            <a:endParaRPr sz="22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-153000" y="-58900"/>
            <a:ext cx="4725000" cy="5294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953925"/>
            <a:ext cx="59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</a:rPr>
              <a:t>Gestion</a:t>
            </a:r>
            <a:r>
              <a:rPr b="1" lang="fr">
                <a:solidFill>
                  <a:schemeClr val="lt1"/>
                </a:solidFill>
              </a:rPr>
              <a:t> de la charge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739825"/>
            <a:ext cx="41730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lt1"/>
                </a:solidFill>
              </a:rPr>
              <a:t>E</a:t>
            </a:r>
            <a:r>
              <a:rPr b="1" lang="fr" sz="1400">
                <a:solidFill>
                  <a:schemeClr val="lt1"/>
                </a:solidFill>
              </a:rPr>
              <a:t>viter le </a:t>
            </a:r>
            <a:r>
              <a:rPr b="1" lang="fr" sz="1400">
                <a:solidFill>
                  <a:srgbClr val="DC1800"/>
                </a:solidFill>
              </a:rPr>
              <a:t>sur entrainement et le sous entraînement</a:t>
            </a:r>
            <a:r>
              <a:rPr b="1" lang="fr" sz="1400">
                <a:solidFill>
                  <a:srgbClr val="FFFFFF"/>
                </a:solidFill>
              </a:rPr>
              <a:t> :</a:t>
            </a:r>
            <a:endParaRPr b="1"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b="1" lang="fr" sz="1400">
                <a:solidFill>
                  <a:schemeClr val="lt1"/>
                </a:solidFill>
              </a:rPr>
              <a:t>Evaluation de l’impact de la charge sur l’athlète </a:t>
            </a:r>
            <a:endParaRPr b="1"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b="1" lang="fr" sz="1400">
                <a:solidFill>
                  <a:schemeClr val="lt1"/>
                </a:solidFill>
              </a:rPr>
              <a:t>Contrôle de la surcharge de semaine en semaine</a:t>
            </a:r>
            <a:endParaRPr b="1"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b="1" lang="fr" sz="1400">
                <a:solidFill>
                  <a:schemeClr val="lt1"/>
                </a:solidFill>
              </a:rPr>
              <a:t>Variation de l’entraînement</a:t>
            </a:r>
            <a:endParaRPr b="1"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" sz="1600" u="sng">
                <a:solidFill>
                  <a:schemeClr val="dk1"/>
                </a:solidFill>
                <a:highlight>
                  <a:srgbClr val="DC18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 SAVOIR PLUS</a:t>
            </a:r>
            <a:endParaRPr b="1" sz="1600">
              <a:solidFill>
                <a:schemeClr val="dk1"/>
              </a:solidFill>
              <a:highlight>
                <a:srgbClr val="DC18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DC1800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8600" y="360700"/>
            <a:ext cx="2667475" cy="30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4525" y="4283524"/>
            <a:ext cx="829476" cy="8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5239" y="3699175"/>
            <a:ext cx="4414201" cy="49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446950"/>
            <a:ext cx="193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0000"/>
                </a:solidFill>
                <a:highlight>
                  <a:srgbClr val="FFFFFF"/>
                </a:highlight>
              </a:rPr>
              <a:t>Solutions </a:t>
            </a:r>
            <a:endParaRPr sz="22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-153000" y="-58900"/>
            <a:ext cx="4725000" cy="5294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953925"/>
            <a:ext cx="59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</a:rPr>
              <a:t>Gestion de la forme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2150" y="1739825"/>
            <a:ext cx="37947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rgbClr val="DC1800"/>
                </a:solidFill>
              </a:rPr>
              <a:t>Progresser</a:t>
            </a:r>
            <a:r>
              <a:rPr b="1" lang="fr" sz="1400">
                <a:solidFill>
                  <a:srgbClr val="FFFFFF"/>
                </a:solidFill>
              </a:rPr>
              <a:t> </a:t>
            </a:r>
            <a:r>
              <a:rPr b="1" lang="fr" sz="1400">
                <a:solidFill>
                  <a:schemeClr val="lt1"/>
                </a:solidFill>
              </a:rPr>
              <a:t>à moyen terme ou </a:t>
            </a:r>
            <a:r>
              <a:rPr b="1" lang="fr" sz="1400">
                <a:solidFill>
                  <a:srgbClr val="DC1800"/>
                </a:solidFill>
              </a:rPr>
              <a:t>performer</a:t>
            </a:r>
            <a:r>
              <a:rPr b="1" lang="fr" sz="1400">
                <a:solidFill>
                  <a:schemeClr val="lt1"/>
                </a:solidFill>
              </a:rPr>
              <a:t> à court terme </a:t>
            </a:r>
            <a:r>
              <a:rPr b="1" lang="fr" sz="1400">
                <a:solidFill>
                  <a:schemeClr val="lt1"/>
                </a:solidFill>
              </a:rPr>
              <a:t>:</a:t>
            </a:r>
            <a:endParaRPr b="1" sz="14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fr" sz="1400">
                <a:solidFill>
                  <a:schemeClr val="lt1"/>
                </a:solidFill>
              </a:rPr>
              <a:t>Analysez la conception de votre programme et des </a:t>
            </a:r>
            <a:r>
              <a:rPr b="1" lang="fr" sz="1400">
                <a:solidFill>
                  <a:srgbClr val="DC1800"/>
                </a:solidFill>
              </a:rPr>
              <a:t>paramètres hors entraînement</a:t>
            </a:r>
            <a:r>
              <a:rPr b="1" lang="fr" sz="1400">
                <a:solidFill>
                  <a:schemeClr val="lt1"/>
                </a:solidFill>
              </a:rPr>
              <a:t> pour déterminer la capacité à performer.</a:t>
            </a:r>
            <a:endParaRPr b="1" sz="14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fr" sz="1600" u="sng">
                <a:solidFill>
                  <a:schemeClr val="dk1"/>
                </a:solidFill>
                <a:highlight>
                  <a:srgbClr val="DC18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 SAVOIR PLUS</a:t>
            </a:r>
            <a:endParaRPr b="1" sz="1600">
              <a:solidFill>
                <a:schemeClr val="dk1"/>
              </a:solidFill>
              <a:highlight>
                <a:srgbClr val="DC18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DC1800"/>
              </a:solidFill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7500" y="88225"/>
            <a:ext cx="2593244" cy="308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2575" y="3264300"/>
            <a:ext cx="3883100" cy="161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14525" y="4283524"/>
            <a:ext cx="829476" cy="8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6950"/>
            <a:ext cx="193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0000"/>
                </a:solidFill>
                <a:highlight>
                  <a:srgbClr val="FFFFFF"/>
                </a:highlight>
              </a:rPr>
              <a:t>Solutions </a:t>
            </a:r>
            <a:endParaRPr sz="22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/>
          <p:nvPr/>
        </p:nvSpPr>
        <p:spPr>
          <a:xfrm>
            <a:off x="-153000" y="-58900"/>
            <a:ext cx="4725000" cy="5294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726475"/>
            <a:ext cx="36012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lt1"/>
                </a:solidFill>
              </a:rPr>
              <a:t>Au quotidien, ayez une </a:t>
            </a:r>
            <a:r>
              <a:rPr b="1" lang="fr" sz="1400">
                <a:solidFill>
                  <a:srgbClr val="DC1800"/>
                </a:solidFill>
              </a:rPr>
              <a:t>vue globale de votre Team</a:t>
            </a:r>
            <a:r>
              <a:rPr b="1" lang="fr" sz="1400">
                <a:solidFill>
                  <a:schemeClr val="lt1"/>
                </a:solidFill>
              </a:rPr>
              <a:t> : </a:t>
            </a:r>
            <a:endParaRPr b="1"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b="1" lang="fr" sz="1400">
                <a:solidFill>
                  <a:schemeClr val="lt1"/>
                </a:solidFill>
              </a:rPr>
              <a:t>comment se sentent vos athlètes</a:t>
            </a:r>
            <a:endParaRPr b="1"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b="1" lang="fr" sz="1400">
                <a:solidFill>
                  <a:schemeClr val="lt1"/>
                </a:solidFill>
              </a:rPr>
              <a:t>Quels sont les stresseurs de l’entraînement</a:t>
            </a:r>
            <a:endParaRPr b="1"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b="1" lang="fr" sz="1400">
                <a:solidFill>
                  <a:schemeClr val="lt1"/>
                </a:solidFill>
              </a:rPr>
              <a:t>Quel est le niveau de forme de chacun</a:t>
            </a:r>
            <a:endParaRPr b="1"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" sz="1600" u="sng">
                <a:solidFill>
                  <a:schemeClr val="dk1"/>
                </a:solidFill>
                <a:highlight>
                  <a:srgbClr val="DC18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 SAVOIR PLUS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520" y="2663094"/>
            <a:ext cx="3549341" cy="227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2813" y="1178273"/>
            <a:ext cx="3549341" cy="229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1238" y="136150"/>
            <a:ext cx="3312588" cy="185204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>
            <p:ph type="title"/>
          </p:nvPr>
        </p:nvSpPr>
        <p:spPr>
          <a:xfrm>
            <a:off x="311700" y="953925"/>
            <a:ext cx="59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</a:rPr>
              <a:t>Gestion d’équipe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6950"/>
            <a:ext cx="193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0000"/>
                </a:solidFill>
                <a:highlight>
                  <a:srgbClr val="FFFFFF"/>
                </a:highlight>
              </a:rPr>
              <a:t>Solutions </a:t>
            </a:r>
            <a:endParaRPr sz="22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highlight>
                  <a:schemeClr val="dk1"/>
                </a:highlight>
              </a:rPr>
              <a:t>Nos offres</a:t>
            </a:r>
            <a:r>
              <a:rPr lang="fr"/>
              <a:t> : </a:t>
            </a:r>
            <a:r>
              <a:rPr lang="fr" sz="2100"/>
              <a:t>Une offre Team avec </a:t>
            </a:r>
            <a:r>
              <a:rPr b="1" lang="fr" sz="2100">
                <a:highlight>
                  <a:srgbClr val="DC1800"/>
                </a:highlight>
              </a:rPr>
              <a:t>nombre d’athlètes illimité !</a:t>
            </a:r>
            <a:endParaRPr b="1" sz="2100">
              <a:highlight>
                <a:srgbClr val="DC1800"/>
              </a:highlight>
            </a:endParaRPr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311700" y="4703625"/>
            <a:ext cx="8520600" cy="2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>
                <a:solidFill>
                  <a:schemeClr val="dk1"/>
                </a:solidFill>
              </a:rPr>
              <a:t>Offre préférentielle pour plusieurs Teams (groupes d’entraînement…) : nous contacter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801" y="1110700"/>
            <a:ext cx="5558398" cy="349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